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5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446400" y="457200"/>
            <a:ext cx="3702600" cy="9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60" dist="25560" dir="5400000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7" name="CustomShape 2"/>
          <p:cNvSpPr/>
          <p:nvPr/>
        </p:nvSpPr>
        <p:spPr>
          <a:xfrm>
            <a:off x="8042040" y="453600"/>
            <a:ext cx="3702600" cy="9792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38160" dist="25560" dir="5400000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4241880" y="457200"/>
            <a:ext cx="3702600" cy="9072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8160" dist="25560" dir="5400000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446400" y="3085920"/>
            <a:ext cx="11262240" cy="330408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60" dist="25560" dir="5400000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581040" y="702000"/>
            <a:ext cx="11028960" cy="1013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fr-FR" sz="440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446400" y="457200"/>
            <a:ext cx="3702600" cy="9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60" dist="25560" dir="5400000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3" name="CustomShape 2"/>
          <p:cNvSpPr/>
          <p:nvPr/>
        </p:nvSpPr>
        <p:spPr>
          <a:xfrm>
            <a:off x="8042040" y="453600"/>
            <a:ext cx="3702600" cy="9792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38160" dist="25560" dir="5400000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4" name="CustomShape 3"/>
          <p:cNvSpPr/>
          <p:nvPr/>
        </p:nvSpPr>
        <p:spPr>
          <a:xfrm>
            <a:off x="4241880" y="457200"/>
            <a:ext cx="3702600" cy="9072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8160" dist="25560" dir="5400000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5" name="CustomShape 4"/>
          <p:cNvSpPr/>
          <p:nvPr/>
        </p:nvSpPr>
        <p:spPr>
          <a:xfrm>
            <a:off x="440280" y="614520"/>
            <a:ext cx="11308680" cy="11887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60" dist="25560" dir="5400000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6" name="PlaceHolder 5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47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581040" y="1020600"/>
            <a:ext cx="10992960" cy="147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fr-FR" sz="3600" b="0" strike="noStrike" cap="all" spc="-1">
                <a:solidFill>
                  <a:srgbClr val="366658"/>
                </a:solidFill>
                <a:latin typeface="Gill Sans MT"/>
                <a:ea typeface="DejaVu Sans"/>
              </a:rPr>
              <a:t>Conseil de departement 25/05/22</a:t>
            </a:r>
            <a:endParaRPr lang="fr-FR" sz="3600" b="0" strike="noStrike" spc="-1"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581040" y="2495520"/>
            <a:ext cx="10992960" cy="589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581040" y="702000"/>
            <a:ext cx="11028960" cy="66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fr-FR" sz="2800" b="0" strike="noStrike" cap="all" spc="-1">
                <a:solidFill>
                  <a:srgbClr val="FFFFFF"/>
                </a:solidFill>
                <a:latin typeface="Gill Sans MT"/>
                <a:ea typeface="DejaVu Sans"/>
              </a:rPr>
              <a:t>ORDRE DU JOUR</a:t>
            </a:r>
            <a:endParaRPr lang="fr-FR" sz="2800" b="0" strike="noStrike" spc="-1">
              <a:latin typeface="Arial"/>
            </a:endParaRPr>
          </a:p>
        </p:txBody>
      </p:sp>
      <p:sp>
        <p:nvSpPr>
          <p:cNvPr id="113" name="CustomShape 2"/>
          <p:cNvSpPr/>
          <p:nvPr/>
        </p:nvSpPr>
        <p:spPr>
          <a:xfrm>
            <a:off x="-41040" y="1671840"/>
            <a:ext cx="11028960" cy="3677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tabLst>
                <a:tab pos="0" algn="l"/>
              </a:tabLst>
            </a:pP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tabLst>
                <a:tab pos="0" algn="l"/>
              </a:tabLst>
            </a:pPr>
            <a:r>
              <a:rPr lang="fr-FR" sz="1800" b="0" strike="noStrike" spc="-1">
                <a:solidFill>
                  <a:srgbClr val="3D3D3D"/>
                </a:solidFill>
                <a:latin typeface="Gill Sans MT"/>
                <a:ea typeface="DejaVu Sans"/>
              </a:rPr>
              <a:t>		</a:t>
            </a: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tabLst>
                <a:tab pos="0" algn="l"/>
              </a:tabLst>
            </a:pPr>
            <a:r>
              <a:rPr lang="fr-FR" sz="1800" b="0" strike="noStrike" spc="-1">
                <a:solidFill>
                  <a:srgbClr val="3D3D3D"/>
                </a:solidFill>
                <a:latin typeface="Gill Sans MT"/>
                <a:ea typeface="DejaVu Sans"/>
              </a:rPr>
              <a:t>		</a:t>
            </a: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tabLst>
                <a:tab pos="0" algn="l"/>
              </a:tabLst>
            </a:pP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tabLst>
                <a:tab pos="0" algn="l"/>
              </a:tabLst>
            </a:pP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tabLst>
                <a:tab pos="0" algn="l"/>
              </a:tabLst>
            </a:pP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tabLst>
                <a:tab pos="0" algn="l"/>
              </a:tabLst>
            </a:pP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tabLst>
                <a:tab pos="0" algn="l"/>
              </a:tabLst>
            </a:pPr>
            <a:endParaRPr lang="fr-FR" sz="1800" b="0" strike="noStrike" spc="-1">
              <a:latin typeface="Arial"/>
            </a:endParaRPr>
          </a:p>
        </p:txBody>
      </p:sp>
      <p:sp>
        <p:nvSpPr>
          <p:cNvPr id="114" name="CustomShape 3"/>
          <p:cNvSpPr/>
          <p:nvPr/>
        </p:nvSpPr>
        <p:spPr>
          <a:xfrm>
            <a:off x="266400" y="2128680"/>
            <a:ext cx="184392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1II – Dépenses</a:t>
            </a:r>
            <a:endParaRPr lang="fr-FR" sz="1800" b="0" strike="noStrike" spc="-1">
              <a:latin typeface="Arial"/>
            </a:endParaRPr>
          </a:p>
        </p:txBody>
      </p:sp>
      <p:graphicFrame>
        <p:nvGraphicFramePr>
          <p:cNvPr id="115" name="Table 4"/>
          <p:cNvGraphicFramePr/>
          <p:nvPr/>
        </p:nvGraphicFramePr>
        <p:xfrm>
          <a:off x="581040" y="2733480"/>
          <a:ext cx="4878360" cy="4739640"/>
        </p:xfrm>
        <a:graphic>
          <a:graphicData uri="http://schemas.openxmlformats.org/drawingml/2006/table">
            <a:tbl>
              <a:tblPr/>
              <a:tblGrid>
                <a:gridCol w="391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7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8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1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1160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Fournitures bureau et photocopies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 marL="3600" marR="3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7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février-22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 marL="3600" marR="3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7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Fournitures administratives FIDUCIAL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 marL="3600" marR="3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            502,11 € 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 marL="3600" marR="3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 marL="3600" marR="3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7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avril-22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 marL="3600" marR="3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7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Fournitures administratives FIDUCIAL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 marL="3600" marR="3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            701,63 € 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 marL="3600" marR="3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 marL="3600" marR="3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7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 marL="3600" marR="3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7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 marL="3600" marR="3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 marL="3600" marR="3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 marL="3600" marR="3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160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Documentation abonnements et formation (livres/revues et actions de formation)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 marL="3600" marR="3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7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février-22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 marL="3600" marR="3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7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APPEL DU LIVRE pour Eric PORCQ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 marL="3600" marR="3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            131,96 € 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 marL="3600" marR="3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 marL="3600" marR="3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7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mai-22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 marL="3600" marR="3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7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CLUB AGILE NORMANDIE - partenariat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 marL="3600" marR="3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            500,00 € 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 marL="3600" marR="3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 marL="3600" marR="3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1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7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 marL="3600" marR="3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7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 marL="3600" marR="3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r-FR" sz="7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 marL="3600" marR="3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 marL="3600" marR="3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6320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Missions (visites de stages/promotion du département/recherche contrats de FC)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 marL="3600" marR="3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7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février-22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 marL="3600" marR="3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7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Présentation LP ASRI - LISIEUX - Eric PORCQ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 marL="3600" marR="3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              56,04 € 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 marL="3600" marR="3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 marL="3600" marR="3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7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février-22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 marL="3600" marR="3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7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Visitte de stage - LE HAVRE - Fabienne JORT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 marL="3600" marR="3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              74,96 € 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 marL="3600" marR="3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 marL="3600" marR="3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4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7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février-22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 marL="3600" marR="3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7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Présentation LP ASRI - LE HAVRE - Eric Porcq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 marL="3600" marR="3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            103,88 € 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 marL="3600" marR="3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 marL="3600" marR="3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4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7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mars-22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 marL="3600" marR="3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7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ACDI PARIS - Fabienne JORT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 marL="3600" marR="3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              52,60 € 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 marL="3600" marR="3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 marL="3600" marR="3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4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7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mai-22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 marL="3600" marR="3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7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ACDI VANNES - Fabienne JORT 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 marL="3600" marR="3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            235,48 € 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 marL="3600" marR="3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 marL="3600" marR="3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4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7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mai-22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 marL="3600" marR="3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7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Visite de stage - Stéphane SECOUARD - ROUEN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 marL="3600" marR="3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              17,50 € 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 marL="3600" marR="3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 marL="3600" marR="3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7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7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 marL="3600" marR="3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7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 marL="3600" marR="3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 marL="3600" marR="3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 marL="3600" marR="3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7520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Missions avec étudiants liées à l'enseignement (location de bus, train, bateau, hébergement)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 marL="3600" marR="3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7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7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mars-22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 marL="3600" marR="3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7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Cotisation ACDI PARIS - Fabienne JORT 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 marL="3600" marR="3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              30,00 € 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 marL="3600" marR="3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 marL="3600" marR="36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graphicFrame>
        <p:nvGraphicFramePr>
          <p:cNvPr id="116" name="Table 5"/>
          <p:cNvGraphicFramePr/>
          <p:nvPr/>
        </p:nvGraphicFramePr>
        <p:xfrm>
          <a:off x="5830920" y="2722680"/>
          <a:ext cx="5157000" cy="5410200"/>
        </p:xfrm>
        <a:graphic>
          <a:graphicData uri="http://schemas.openxmlformats.org/drawingml/2006/table">
            <a:tbl>
              <a:tblPr/>
              <a:tblGrid>
                <a:gridCol w="525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8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9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3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0400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Frais de restauration / réception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mai-22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7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Commande Super U - soutenance stage 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            182,92 € 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560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Communication / publicité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4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fev 2022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6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DRONE CALVADOS - vidéo extérieur et intérieur IUT</a:t>
                      </a:r>
                      <a:endParaRPr lang="fr-FR" sz="600" b="0" strike="noStrike" spc="-1">
                        <a:latin typeface="Arial"/>
                      </a:endParaRPr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            795,00 € 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4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mars-22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6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bannière flyer - module créativité logiciellle</a:t>
                      </a:r>
                      <a:endParaRPr lang="fr-FR" sz="600" b="0" strike="noStrike" spc="-1">
                        <a:latin typeface="Arial"/>
                      </a:endParaRPr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            244,96 € 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4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juin-22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6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Festival musique</a:t>
                      </a:r>
                      <a:endParaRPr lang="fr-FR" sz="600" b="0" strike="noStrike" spc="-1">
                        <a:latin typeface="Arial"/>
                      </a:endParaRPr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            500,00 € 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4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6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600" b="0" strike="noStrike" spc="-1">
                        <a:latin typeface="Arial"/>
                      </a:endParaRPr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5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440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7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Matériels et consommables informatique et audiovisuel (PC ou périphériques et logiciels)</a:t>
                      </a:r>
                      <a:endParaRPr lang="fr-FR" sz="700" b="0" strike="noStrike" spc="-1">
                        <a:latin typeface="Arial"/>
                      </a:endParaRPr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5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mars-22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ARKHE - 150 Jetons - Simulation de gestion d'entreprise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            202,50 € 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852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8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r-FR" sz="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9640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Consommables de fonctionnement pour l’enseignement (types produits chimiques ou biologiques, gaz spéciaux, composants électroniques)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8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r-FR" sz="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6000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Achats matériels d’enseignement (autre que info et audio, type matériels de TP)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26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0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février-22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Antidote 11 emr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r-FR" sz="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              72,28 € 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28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février-22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Sacoche dell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              28,00 € 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26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mai 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télécommande présentation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              19,85 € 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800" b="0" strike="noStrike" spc="-1">
                        <a:latin typeface="Arial"/>
                      </a:endParaRPr>
                    </a:p>
                  </a:txBody>
                  <a:tcPr marL="3960" marR="39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581040" y="702000"/>
            <a:ext cx="11028960" cy="1013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fr-FR" sz="2800" b="0" strike="noStrike" cap="all" spc="-1">
                <a:solidFill>
                  <a:srgbClr val="FFFFFF"/>
                </a:solidFill>
                <a:latin typeface="Gill Sans MT"/>
                <a:ea typeface="DejaVu Sans"/>
              </a:rPr>
              <a:t>ORDRE DU JOUR</a:t>
            </a:r>
            <a:endParaRPr lang="fr-FR" sz="2800" b="0" strike="noStrike" spc="-1">
              <a:latin typeface="Arial"/>
            </a:endParaRPr>
          </a:p>
        </p:txBody>
      </p:sp>
      <p:sp>
        <p:nvSpPr>
          <p:cNvPr id="118" name="CustomShape 2"/>
          <p:cNvSpPr/>
          <p:nvPr/>
        </p:nvSpPr>
        <p:spPr>
          <a:xfrm>
            <a:off x="0" y="1911600"/>
            <a:ext cx="11028960" cy="438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tabLst>
                <a:tab pos="0" algn="l"/>
              </a:tabLst>
            </a:pPr>
            <a:r>
              <a:rPr lang="fr-FR" sz="1800" b="0" strike="noStrike" spc="-1" dirty="0">
                <a:solidFill>
                  <a:srgbClr val="3D3D3D"/>
                </a:solidFill>
                <a:latin typeface="Gill Sans MT"/>
                <a:ea typeface="DejaVu Sans"/>
              </a:rPr>
              <a:t> 		</a:t>
            </a:r>
            <a:endParaRPr lang="fr-F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tabLst>
                <a:tab pos="0" algn="l"/>
              </a:tabLst>
            </a:pPr>
            <a:r>
              <a:rPr lang="fr-FR" sz="1800" b="0" i="1" strike="noStrike" spc="-1" dirty="0">
                <a:solidFill>
                  <a:srgbClr val="3D3D3D"/>
                </a:solidFill>
                <a:latin typeface="Gill Sans MT"/>
                <a:ea typeface="DejaVu Sans"/>
              </a:rPr>
              <a:t>		</a:t>
            </a:r>
            <a:endParaRPr lang="fr-F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tabLst>
                <a:tab pos="0" algn="l"/>
              </a:tabLst>
            </a:pPr>
            <a:r>
              <a:rPr lang="fr-FR" sz="1800" b="0" i="1" strike="noStrike" spc="-1" dirty="0">
                <a:solidFill>
                  <a:srgbClr val="3D3D3D"/>
                </a:solidFill>
                <a:latin typeface="Gill Sans MT"/>
                <a:ea typeface="DejaVu Sans"/>
              </a:rPr>
              <a:t>		</a:t>
            </a:r>
            <a:endParaRPr lang="fr-F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tabLst>
                <a:tab pos="0" algn="l"/>
              </a:tabLst>
            </a:pPr>
            <a:r>
              <a:rPr lang="fr-FR" sz="1800" b="0" i="1" strike="noStrike" spc="-1" dirty="0">
                <a:solidFill>
                  <a:srgbClr val="3D3D3D"/>
                </a:solidFill>
                <a:latin typeface="Gill Sans MT"/>
                <a:ea typeface="DejaVu Sans"/>
              </a:rPr>
              <a:t>		</a:t>
            </a:r>
            <a:endParaRPr lang="fr-F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tabLst>
                <a:tab pos="0" algn="l"/>
              </a:tabLst>
            </a:pPr>
            <a:endParaRPr lang="fr-F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tabLst>
                <a:tab pos="0" algn="l"/>
              </a:tabLst>
            </a:pPr>
            <a:r>
              <a:rPr lang="en-US" sz="1800" b="0" strike="noStrike" spc="-1" dirty="0">
                <a:solidFill>
                  <a:srgbClr val="3D3D3D"/>
                </a:solidFill>
                <a:latin typeface="Gill Sans MT"/>
                <a:ea typeface="DejaVu Sans"/>
              </a:rPr>
              <a:t>		</a:t>
            </a:r>
            <a:r>
              <a:rPr lang="fr-FR" sz="1800" b="0" i="1" strike="noStrike" spc="-1" dirty="0">
                <a:solidFill>
                  <a:srgbClr val="3D3D3D"/>
                </a:solidFill>
                <a:latin typeface="Gill Sans MT"/>
                <a:ea typeface="DejaVu Sans"/>
              </a:rPr>
              <a:t>Répartition des tâches administratives </a:t>
            </a:r>
            <a:endParaRPr lang="fr-FR" sz="1800" b="0" strike="noStrike" spc="-1" dirty="0">
              <a:latin typeface="Arial"/>
            </a:endParaRPr>
          </a:p>
          <a:p>
            <a:pPr marL="1765440" lvl="5" indent="-170640">
              <a:lnSpc>
                <a:spcPct val="100000"/>
              </a:lnSpc>
              <a:spcBef>
                <a:spcPts val="221"/>
              </a:spcBef>
              <a:spcAft>
                <a:spcPts val="601"/>
              </a:spcAft>
              <a:buClr>
                <a:srgbClr val="8CB64A"/>
              </a:buClr>
              <a:buSzPct val="92000"/>
              <a:buFont typeface="Wingdings 2" charset="2"/>
              <a:buChar char=""/>
              <a:tabLst>
                <a:tab pos="0" algn="l"/>
              </a:tabLst>
            </a:pPr>
            <a:r>
              <a:rPr lang="fr-FR" sz="1100" b="0" strike="noStrike" spc="-1" dirty="0">
                <a:solidFill>
                  <a:srgbClr val="3D3D3D"/>
                </a:solidFill>
                <a:latin typeface="Arial"/>
                <a:ea typeface="DejaVu Sans"/>
              </a:rPr>
              <a:t>Chef de département : </a:t>
            </a:r>
            <a:r>
              <a:rPr lang="fr-FR" sz="1100" b="0" strike="noStrike" spc="-1" dirty="0" smtClean="0">
                <a:solidFill>
                  <a:srgbClr val="3D3D3D"/>
                </a:solidFill>
                <a:latin typeface="Arial"/>
                <a:ea typeface="DejaVu Sans"/>
              </a:rPr>
              <a:t>Fabienne</a:t>
            </a:r>
            <a:endParaRPr lang="fr-FR" sz="1100" b="0" strike="noStrike" spc="-1" dirty="0">
              <a:latin typeface="Arial"/>
            </a:endParaRPr>
          </a:p>
          <a:p>
            <a:pPr marL="1765440" lvl="5" indent="-170640">
              <a:lnSpc>
                <a:spcPct val="100000"/>
              </a:lnSpc>
              <a:spcBef>
                <a:spcPts val="221"/>
              </a:spcBef>
              <a:spcAft>
                <a:spcPts val="601"/>
              </a:spcAft>
              <a:buClr>
                <a:srgbClr val="8CB64A"/>
              </a:buClr>
              <a:buSzPct val="92000"/>
              <a:buFont typeface="Wingdings 2" charset="2"/>
              <a:buChar char=""/>
              <a:tabLst>
                <a:tab pos="0" algn="l"/>
              </a:tabLst>
            </a:pPr>
            <a:r>
              <a:rPr lang="fr-FR" sz="1100" b="0" strike="noStrike" spc="-1" dirty="0">
                <a:solidFill>
                  <a:srgbClr val="3D3D3D"/>
                </a:solidFill>
                <a:latin typeface="Arial"/>
                <a:ea typeface="DejaVu Sans"/>
              </a:rPr>
              <a:t>Responsable LP ASRSI : </a:t>
            </a:r>
            <a:r>
              <a:rPr lang="fr-FR" sz="1100" b="0" strike="noStrike" spc="-1" dirty="0" err="1" smtClean="0">
                <a:solidFill>
                  <a:srgbClr val="3D3D3D"/>
                </a:solidFill>
                <a:latin typeface="Arial"/>
                <a:ea typeface="DejaVu Sans"/>
              </a:rPr>
              <a:t>Eric</a:t>
            </a:r>
            <a:endParaRPr lang="fr-FR" sz="1100" b="0" strike="noStrike" spc="-1" dirty="0">
              <a:latin typeface="Arial"/>
            </a:endParaRPr>
          </a:p>
          <a:p>
            <a:pPr marL="1765440" lvl="5" indent="-170640">
              <a:lnSpc>
                <a:spcPct val="100000"/>
              </a:lnSpc>
              <a:spcBef>
                <a:spcPts val="221"/>
              </a:spcBef>
              <a:spcAft>
                <a:spcPts val="601"/>
              </a:spcAft>
              <a:buClr>
                <a:srgbClr val="8CB64A"/>
              </a:buClr>
              <a:buSzPct val="92000"/>
              <a:buFont typeface="Wingdings 2" charset="2"/>
              <a:buChar char=""/>
              <a:tabLst>
                <a:tab pos="0" algn="l"/>
              </a:tabLst>
            </a:pPr>
            <a:r>
              <a:rPr lang="fr-FR" sz="1100" b="0" strike="noStrike" spc="-1" dirty="0">
                <a:solidFill>
                  <a:srgbClr val="3D3D3D"/>
                </a:solidFill>
                <a:latin typeface="Arial"/>
                <a:ea typeface="DejaVu Sans"/>
              </a:rPr>
              <a:t>Directeur Etudes 1A : </a:t>
            </a:r>
            <a:r>
              <a:rPr lang="fr-FR" sz="1100" spc="-1" dirty="0" err="1" smtClean="0">
                <a:solidFill>
                  <a:srgbClr val="3D3D3D"/>
                </a:solidFill>
                <a:latin typeface="Arial"/>
                <a:ea typeface="DejaVu Sans"/>
              </a:rPr>
              <a:t>Sylvian</a:t>
            </a:r>
            <a:r>
              <a:rPr lang="fr-FR" sz="1100" spc="-1" dirty="0" smtClean="0">
                <a:solidFill>
                  <a:srgbClr val="3D3D3D"/>
                </a:solidFill>
                <a:latin typeface="Arial"/>
                <a:ea typeface="DejaVu Sans"/>
              </a:rPr>
              <a:t> (Absences, relationnel)</a:t>
            </a:r>
            <a:endParaRPr lang="fr-FR" sz="1100" b="0" strike="noStrike" spc="-1" dirty="0">
              <a:latin typeface="Arial"/>
            </a:endParaRPr>
          </a:p>
          <a:p>
            <a:pPr marL="1765440" lvl="5" indent="-170640">
              <a:lnSpc>
                <a:spcPct val="100000"/>
              </a:lnSpc>
              <a:spcBef>
                <a:spcPts val="221"/>
              </a:spcBef>
              <a:spcAft>
                <a:spcPts val="601"/>
              </a:spcAft>
              <a:buClr>
                <a:srgbClr val="8CB64A"/>
              </a:buClr>
              <a:buSzPct val="92000"/>
              <a:buFont typeface="Wingdings 2" charset="2"/>
              <a:buChar char=""/>
              <a:tabLst>
                <a:tab pos="0" algn="l"/>
              </a:tabLst>
            </a:pPr>
            <a:r>
              <a:rPr lang="fr-FR" sz="1100" b="0" strike="noStrike" spc="-1" dirty="0">
                <a:solidFill>
                  <a:srgbClr val="3D3D3D"/>
                </a:solidFill>
                <a:latin typeface="Arial"/>
                <a:ea typeface="DejaVu Sans"/>
              </a:rPr>
              <a:t>Directeur Etudes 2A : </a:t>
            </a:r>
            <a:r>
              <a:rPr lang="fr-FR" sz="1100" b="0" strike="noStrike" spc="-1" dirty="0" smtClean="0">
                <a:solidFill>
                  <a:srgbClr val="3D3D3D"/>
                </a:solidFill>
                <a:latin typeface="Arial"/>
                <a:ea typeface="DejaVu Sans"/>
              </a:rPr>
              <a:t>Philippe (absences, relationnel, aide choix école)</a:t>
            </a:r>
            <a:endParaRPr lang="fr-FR" sz="1100" b="0" strike="noStrike" spc="-1" dirty="0">
              <a:latin typeface="Arial"/>
            </a:endParaRPr>
          </a:p>
          <a:p>
            <a:pPr marL="1765440" lvl="5" indent="-170640">
              <a:lnSpc>
                <a:spcPct val="100000"/>
              </a:lnSpc>
              <a:spcBef>
                <a:spcPts val="221"/>
              </a:spcBef>
              <a:spcAft>
                <a:spcPts val="601"/>
              </a:spcAft>
              <a:buClr>
                <a:srgbClr val="8CB64A"/>
              </a:buClr>
              <a:buSzPct val="92000"/>
              <a:buFont typeface="Wingdings 2" charset="2"/>
              <a:buChar char=""/>
              <a:tabLst>
                <a:tab pos="0" algn="l"/>
              </a:tabLst>
            </a:pPr>
            <a:r>
              <a:rPr lang="fr-FR" sz="1100" b="0" strike="noStrike" spc="-1" dirty="0">
                <a:solidFill>
                  <a:srgbClr val="3D3D3D"/>
                </a:solidFill>
                <a:latin typeface="Arial"/>
                <a:ea typeface="DejaVu Sans"/>
              </a:rPr>
              <a:t>Gestion des EDT : </a:t>
            </a:r>
            <a:r>
              <a:rPr lang="fr-FR" sz="1100" spc="-1" dirty="0" smtClean="0">
                <a:solidFill>
                  <a:srgbClr val="3D3D3D"/>
                </a:solidFill>
                <a:latin typeface="Arial"/>
                <a:ea typeface="DejaVu Sans"/>
              </a:rPr>
              <a:t>Albrecht</a:t>
            </a:r>
            <a:endParaRPr lang="fr-FR" sz="1100" b="0" strike="noStrike" spc="-1" dirty="0">
              <a:latin typeface="Arial"/>
            </a:endParaRPr>
          </a:p>
          <a:p>
            <a:pPr marL="1765440" lvl="5" indent="-170640">
              <a:lnSpc>
                <a:spcPct val="100000"/>
              </a:lnSpc>
              <a:spcBef>
                <a:spcPts val="221"/>
              </a:spcBef>
              <a:spcAft>
                <a:spcPts val="601"/>
              </a:spcAft>
              <a:buClr>
                <a:srgbClr val="8CB64A"/>
              </a:buClr>
              <a:buSzPct val="92000"/>
              <a:buFont typeface="Wingdings 2" charset="2"/>
              <a:buChar char=""/>
              <a:tabLst>
                <a:tab pos="0" algn="l"/>
              </a:tabLst>
            </a:pPr>
            <a:r>
              <a:rPr lang="fr-FR" sz="1100" b="0" strike="noStrike" spc="-1" dirty="0" smtClean="0">
                <a:solidFill>
                  <a:srgbClr val="3D3D3D"/>
                </a:solidFill>
                <a:latin typeface="Arial"/>
                <a:ea typeface="DejaVu Sans"/>
              </a:rPr>
              <a:t>Gestion du Parcours Notes </a:t>
            </a:r>
            <a:r>
              <a:rPr lang="fr-FR" sz="1100" b="0" strike="noStrike" spc="-1" dirty="0" smtClean="0">
                <a:solidFill>
                  <a:srgbClr val="3D3D3D"/>
                </a:solidFill>
                <a:latin typeface="Arial"/>
                <a:ea typeface="DejaVu Sans"/>
                <a:sym typeface="Wingdings" panose="05000000000000000000" pitchFamily="2" charset="2"/>
              </a:rPr>
              <a:t> Stéphane  + Voir lien avec Marc. (</a:t>
            </a:r>
            <a:r>
              <a:rPr lang="fr-FR" sz="1100" b="0" strike="noStrike" spc="-1" dirty="0" err="1" smtClean="0">
                <a:solidFill>
                  <a:srgbClr val="3D3D3D"/>
                </a:solidFill>
                <a:latin typeface="Arial"/>
                <a:ea typeface="DejaVu Sans"/>
                <a:sym typeface="Wingdings" panose="05000000000000000000" pitchFamily="2" charset="2"/>
              </a:rPr>
              <a:t>pb</a:t>
            </a:r>
            <a:r>
              <a:rPr lang="fr-FR" sz="1100" b="0" strike="noStrike" spc="-1" dirty="0" smtClean="0">
                <a:solidFill>
                  <a:srgbClr val="3D3D3D"/>
                </a:solidFill>
                <a:latin typeface="Arial"/>
                <a:ea typeface="DejaVu Sans"/>
                <a:sym typeface="Wingdings" panose="05000000000000000000" pitchFamily="2" charset="2"/>
              </a:rPr>
              <a:t> S3 S4 et S5 S6)</a:t>
            </a:r>
            <a:endParaRPr lang="fr-FR" sz="1100" b="0" strike="noStrike" spc="-1" dirty="0">
              <a:latin typeface="Arial"/>
            </a:endParaRPr>
          </a:p>
          <a:p>
            <a:pPr marL="1765440" lvl="5" indent="-170640">
              <a:lnSpc>
                <a:spcPct val="100000"/>
              </a:lnSpc>
              <a:spcBef>
                <a:spcPts val="221"/>
              </a:spcBef>
              <a:spcAft>
                <a:spcPts val="601"/>
              </a:spcAft>
              <a:buClr>
                <a:srgbClr val="8CB64A"/>
              </a:buClr>
              <a:buSzPct val="92000"/>
              <a:buFont typeface="Wingdings 2" charset="2"/>
              <a:buChar char=""/>
              <a:tabLst>
                <a:tab pos="0" algn="l"/>
              </a:tabLst>
            </a:pPr>
            <a:r>
              <a:rPr lang="fr-FR" sz="1100" b="0" strike="noStrike" spc="-1" dirty="0">
                <a:solidFill>
                  <a:srgbClr val="3D3D3D"/>
                </a:solidFill>
                <a:latin typeface="Arial"/>
                <a:ea typeface="DejaVu Sans"/>
              </a:rPr>
              <a:t>Gestion des Anciens : </a:t>
            </a:r>
            <a:r>
              <a:rPr lang="fr-FR" sz="1100" spc="-1" dirty="0" smtClean="0">
                <a:solidFill>
                  <a:srgbClr val="3D3D3D"/>
                </a:solidFill>
                <a:latin typeface="Arial"/>
                <a:ea typeface="DejaVu Sans"/>
              </a:rPr>
              <a:t>Jean-François</a:t>
            </a:r>
            <a:endParaRPr lang="fr-FR" sz="1100" b="0" strike="noStrike" spc="-1" dirty="0">
              <a:latin typeface="Arial"/>
            </a:endParaRPr>
          </a:p>
          <a:p>
            <a:pPr marL="1765440" lvl="5" indent="-170640">
              <a:lnSpc>
                <a:spcPct val="100000"/>
              </a:lnSpc>
              <a:spcBef>
                <a:spcPts val="221"/>
              </a:spcBef>
              <a:spcAft>
                <a:spcPts val="601"/>
              </a:spcAft>
              <a:buClr>
                <a:srgbClr val="8CB64A"/>
              </a:buClr>
              <a:buSzPct val="92000"/>
              <a:buFont typeface="Wingdings 2" charset="2"/>
              <a:buChar char=""/>
              <a:tabLst>
                <a:tab pos="0" algn="l"/>
              </a:tabLst>
            </a:pPr>
            <a:r>
              <a:rPr lang="fr-FR" sz="1100" b="0" strike="noStrike" spc="-1" dirty="0">
                <a:solidFill>
                  <a:srgbClr val="3D3D3D"/>
                </a:solidFill>
                <a:latin typeface="Arial"/>
                <a:ea typeface="DejaVu Sans"/>
              </a:rPr>
              <a:t>Gestion Evènementiel : </a:t>
            </a:r>
            <a:r>
              <a:rPr lang="fr-FR" sz="1100" b="0" strike="noStrike" spc="-1" dirty="0" smtClean="0">
                <a:solidFill>
                  <a:srgbClr val="3D3D3D"/>
                </a:solidFill>
                <a:latin typeface="Arial"/>
                <a:ea typeface="DejaVu Sans"/>
              </a:rPr>
              <a:t>Christelle</a:t>
            </a:r>
            <a:endParaRPr lang="fr-FR" sz="1100" b="0" strike="noStrike" spc="-1" dirty="0">
              <a:latin typeface="Arial"/>
            </a:endParaRPr>
          </a:p>
          <a:p>
            <a:pPr marL="1765440" lvl="5" indent="-170640">
              <a:lnSpc>
                <a:spcPct val="100000"/>
              </a:lnSpc>
              <a:spcBef>
                <a:spcPts val="221"/>
              </a:spcBef>
              <a:spcAft>
                <a:spcPts val="601"/>
              </a:spcAft>
              <a:buClr>
                <a:srgbClr val="8CB64A"/>
              </a:buClr>
              <a:buSzPct val="92000"/>
              <a:buFont typeface="Wingdings 2" charset="2"/>
              <a:buChar char=""/>
              <a:tabLst>
                <a:tab pos="0" algn="l"/>
              </a:tabLst>
            </a:pPr>
            <a:r>
              <a:rPr lang="fr-FR" sz="1100" b="0" strike="noStrike" spc="-1" dirty="0">
                <a:solidFill>
                  <a:srgbClr val="3D3D3D"/>
                </a:solidFill>
                <a:latin typeface="Arial"/>
                <a:ea typeface="DejaVu Sans"/>
              </a:rPr>
              <a:t>Gestion </a:t>
            </a:r>
            <a:r>
              <a:rPr lang="fr-FR" sz="1100" b="0" strike="noStrike" spc="-1" dirty="0" err="1">
                <a:solidFill>
                  <a:srgbClr val="3D3D3D"/>
                </a:solidFill>
                <a:latin typeface="Arial"/>
                <a:ea typeface="DejaVu Sans"/>
              </a:rPr>
              <a:t>ParcoursSup</a:t>
            </a:r>
            <a:r>
              <a:rPr lang="fr-FR" sz="1100" b="0" strike="noStrike" spc="-1" dirty="0">
                <a:solidFill>
                  <a:srgbClr val="3D3D3D"/>
                </a:solidFill>
                <a:latin typeface="Arial"/>
                <a:ea typeface="DejaVu Sans"/>
              </a:rPr>
              <a:t> : </a:t>
            </a:r>
            <a:r>
              <a:rPr lang="fr-FR" sz="1100" b="0" strike="noStrike" spc="-1" dirty="0" smtClean="0">
                <a:solidFill>
                  <a:srgbClr val="3D3D3D"/>
                </a:solidFill>
                <a:latin typeface="Arial"/>
                <a:ea typeface="DejaVu Sans"/>
              </a:rPr>
              <a:t>Stéphane</a:t>
            </a:r>
            <a:endParaRPr lang="fr-FR" sz="1100" b="0" strike="noStrike" spc="-1" dirty="0">
              <a:latin typeface="Arial"/>
            </a:endParaRPr>
          </a:p>
          <a:p>
            <a:pPr marL="1765440" lvl="5" indent="-170640">
              <a:lnSpc>
                <a:spcPct val="100000"/>
              </a:lnSpc>
              <a:spcBef>
                <a:spcPts val="221"/>
              </a:spcBef>
              <a:spcAft>
                <a:spcPts val="601"/>
              </a:spcAft>
              <a:buClr>
                <a:srgbClr val="8CB64A"/>
              </a:buClr>
              <a:buSzPct val="92000"/>
              <a:buFont typeface="Wingdings 2" charset="2"/>
              <a:buChar char=""/>
              <a:tabLst>
                <a:tab pos="0" algn="l"/>
              </a:tabLst>
            </a:pPr>
            <a:r>
              <a:rPr lang="fr-FR" sz="1100" b="0" strike="noStrike" spc="-1" dirty="0">
                <a:solidFill>
                  <a:srgbClr val="3D3D3D"/>
                </a:solidFill>
                <a:latin typeface="Arial"/>
                <a:ea typeface="DejaVu Sans"/>
              </a:rPr>
              <a:t>Gestion des Poursuite d’études : </a:t>
            </a:r>
            <a:r>
              <a:rPr lang="fr-FR" sz="1100" b="0" strike="noStrike" spc="-1" dirty="0" smtClean="0">
                <a:solidFill>
                  <a:srgbClr val="3D3D3D"/>
                </a:solidFill>
                <a:latin typeface="Arial"/>
                <a:ea typeface="DejaVu Sans"/>
              </a:rPr>
              <a:t> Marc</a:t>
            </a:r>
          </a:p>
          <a:p>
            <a:pPr marL="1765440" lvl="5" indent="-170640">
              <a:lnSpc>
                <a:spcPct val="100000"/>
              </a:lnSpc>
              <a:spcBef>
                <a:spcPts val="221"/>
              </a:spcBef>
              <a:spcAft>
                <a:spcPts val="601"/>
              </a:spcAft>
              <a:buClr>
                <a:srgbClr val="8CB64A"/>
              </a:buClr>
              <a:buSzPct val="92000"/>
              <a:buFont typeface="Wingdings 2" charset="2"/>
              <a:buChar char=""/>
              <a:tabLst>
                <a:tab pos="0" algn="l"/>
              </a:tabLst>
            </a:pPr>
            <a:r>
              <a:rPr lang="fr-FR" sz="1100" spc="-1" dirty="0" smtClean="0">
                <a:solidFill>
                  <a:srgbClr val="3D3D3D"/>
                </a:solidFill>
                <a:latin typeface="Arial"/>
                <a:ea typeface="DejaVu Sans"/>
              </a:rPr>
              <a:t>Gestion des stages : Pierrick</a:t>
            </a:r>
          </a:p>
          <a:p>
            <a:pPr marL="1765440" lvl="5" indent="-170640">
              <a:lnSpc>
                <a:spcPct val="100000"/>
              </a:lnSpc>
              <a:spcBef>
                <a:spcPts val="221"/>
              </a:spcBef>
              <a:spcAft>
                <a:spcPts val="601"/>
              </a:spcAft>
              <a:buClr>
                <a:srgbClr val="8CB64A"/>
              </a:buClr>
              <a:buSzPct val="92000"/>
              <a:buFont typeface="Wingdings 2" charset="2"/>
              <a:buChar char=""/>
              <a:tabLst>
                <a:tab pos="0" algn="l"/>
              </a:tabLst>
            </a:pPr>
            <a:endParaRPr lang="fr-FR" sz="1100" b="0" strike="noStrike" spc="-1" dirty="0">
              <a:solidFill>
                <a:srgbClr val="3D3D3D"/>
              </a:solidFill>
              <a:latin typeface="Arial"/>
              <a:ea typeface="DejaVu Sans"/>
            </a:endParaRPr>
          </a:p>
          <a:p>
            <a:pPr marL="1765440" lvl="5" indent="-170640">
              <a:lnSpc>
                <a:spcPct val="100000"/>
              </a:lnSpc>
              <a:spcBef>
                <a:spcPts val="221"/>
              </a:spcBef>
              <a:spcAft>
                <a:spcPts val="601"/>
              </a:spcAft>
              <a:buClr>
                <a:srgbClr val="8CB64A"/>
              </a:buClr>
              <a:buSzPct val="92000"/>
              <a:buFont typeface="Wingdings 2" charset="2"/>
              <a:buChar char=""/>
              <a:tabLst>
                <a:tab pos="0" algn="l"/>
              </a:tabLst>
            </a:pPr>
            <a:r>
              <a:rPr lang="fr-FR" sz="1100" spc="-1" dirty="0" smtClean="0">
                <a:solidFill>
                  <a:srgbClr val="3D3D3D"/>
                </a:solidFill>
                <a:latin typeface="Arial"/>
                <a:ea typeface="DejaVu Sans"/>
              </a:rPr>
              <a:t>SYSTÈME D4INFO ++&gt; SAISIE DES NOTES </a:t>
            </a:r>
            <a:r>
              <a:rPr lang="fr-FR" sz="1100" spc="-1" dirty="0" smtClean="0">
                <a:solidFill>
                  <a:srgbClr val="3D3D3D"/>
                </a:solidFill>
                <a:latin typeface="Arial"/>
                <a:ea typeface="DejaVu Sans"/>
                <a:sym typeface="Wingdings" panose="05000000000000000000" pitchFamily="2" charset="2"/>
              </a:rPr>
              <a:t> pondération des notes  report de notes de </a:t>
            </a:r>
            <a:r>
              <a:rPr lang="fr-FR" sz="1100" spc="-1" dirty="0" err="1" smtClean="0">
                <a:solidFill>
                  <a:srgbClr val="3D3D3D"/>
                </a:solidFill>
                <a:latin typeface="Arial"/>
                <a:ea typeface="DejaVu Sans"/>
                <a:sym typeface="Wingdings" panose="05000000000000000000" pitchFamily="2" charset="2"/>
              </a:rPr>
              <a:t>scodoc</a:t>
            </a:r>
            <a:r>
              <a:rPr lang="fr-FR" sz="1100" spc="-1" dirty="0" smtClean="0">
                <a:solidFill>
                  <a:srgbClr val="3D3D3D"/>
                </a:solidFill>
                <a:latin typeface="Arial"/>
                <a:ea typeface="DejaVu Sans"/>
                <a:sym typeface="Wingdings" panose="05000000000000000000" pitchFamily="2" charset="2"/>
              </a:rPr>
              <a:t> </a:t>
            </a:r>
            <a:r>
              <a:rPr lang="fr-FR" sz="1100" spc="-1" smtClean="0">
                <a:solidFill>
                  <a:srgbClr val="3D3D3D"/>
                </a:solidFill>
                <a:latin typeface="Arial"/>
                <a:ea typeface="DejaVu Sans"/>
                <a:sym typeface="Wingdings" panose="05000000000000000000" pitchFamily="2" charset="2"/>
              </a:rPr>
              <a:t>et génération </a:t>
            </a:r>
            <a:r>
              <a:rPr lang="fr-FR" sz="1100" spc="-1" dirty="0" smtClean="0">
                <a:solidFill>
                  <a:srgbClr val="3D3D3D"/>
                </a:solidFill>
                <a:latin typeface="Arial"/>
                <a:ea typeface="DejaVu Sans"/>
                <a:sym typeface="Wingdings" panose="05000000000000000000" pitchFamily="2" charset="2"/>
              </a:rPr>
              <a:t>d’in classement par matière en fonction d’une pondération fournie par l’enseignant  Génération d’un fichier global d’avis pré-rempli, </a:t>
            </a:r>
            <a:r>
              <a:rPr lang="fr-FR" sz="1100" spc="-1" dirty="0" err="1" smtClean="0">
                <a:solidFill>
                  <a:srgbClr val="3D3D3D"/>
                </a:solidFill>
                <a:latin typeface="Arial"/>
                <a:ea typeface="DejaVu Sans"/>
                <a:sym typeface="Wingdings" panose="05000000000000000000" pitchFamily="2" charset="2"/>
              </a:rPr>
              <a:t>aveec</a:t>
            </a:r>
            <a:r>
              <a:rPr lang="fr-FR" sz="1100" spc="-1" dirty="0" smtClean="0">
                <a:solidFill>
                  <a:srgbClr val="3D3D3D"/>
                </a:solidFill>
                <a:latin typeface="Arial"/>
                <a:ea typeface="DejaVu Sans"/>
                <a:sym typeface="Wingdings" panose="05000000000000000000" pitchFamily="2" charset="2"/>
              </a:rPr>
              <a:t> Rang, moyenne min, moyenne max et un avis global fourni lors d’un</a:t>
            </a:r>
            <a:endParaRPr lang="fr-FR" sz="1100" b="0" strike="noStrike" spc="-1" dirty="0">
              <a:latin typeface="Arial"/>
            </a:endParaRPr>
          </a:p>
          <a:p>
            <a:pPr marL="1594440">
              <a:lnSpc>
                <a:spcPct val="100000"/>
              </a:lnSpc>
              <a:spcBef>
                <a:spcPts val="221"/>
              </a:spcBef>
              <a:spcAft>
                <a:spcPts val="601"/>
              </a:spcAft>
              <a:tabLst>
                <a:tab pos="0" algn="l"/>
              </a:tabLst>
            </a:pPr>
            <a:endParaRPr lang="fr-FR" sz="1100" b="0" strike="noStrike" spc="-1" dirty="0">
              <a:latin typeface="Arial"/>
            </a:endParaRPr>
          </a:p>
          <a:p>
            <a:pPr marL="1594440">
              <a:lnSpc>
                <a:spcPct val="100000"/>
              </a:lnSpc>
              <a:spcBef>
                <a:spcPts val="221"/>
              </a:spcBef>
              <a:spcAft>
                <a:spcPts val="601"/>
              </a:spcAft>
              <a:tabLst>
                <a:tab pos="0" algn="l"/>
              </a:tabLst>
            </a:pPr>
            <a:r>
              <a:rPr lang="fr-FR" sz="1100" b="0" strike="noStrike" spc="-1" dirty="0">
                <a:solidFill>
                  <a:srgbClr val="3D3D3D"/>
                </a:solidFill>
                <a:latin typeface="Arial"/>
                <a:ea typeface="DejaVu Sans"/>
              </a:rPr>
              <a:t>Mise en place d’alternance en BUT2 – Rentrée 2023</a:t>
            </a:r>
            <a:endParaRPr lang="fr-FR" sz="11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  <a:spcAft>
                <a:spcPts val="601"/>
              </a:spcAft>
              <a:tabLst>
                <a:tab pos="0" algn="l"/>
              </a:tabLst>
            </a:pPr>
            <a:endParaRPr lang="fr-FR" sz="11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  <a:spcAft>
                <a:spcPts val="601"/>
              </a:spcAft>
              <a:tabLst>
                <a:tab pos="0" algn="l"/>
              </a:tabLst>
            </a:pPr>
            <a:endParaRPr lang="fr-FR" sz="11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  <a:spcAft>
                <a:spcPts val="601"/>
              </a:spcAft>
              <a:tabLst>
                <a:tab pos="0" algn="l"/>
              </a:tabLst>
            </a:pPr>
            <a:endParaRPr lang="fr-FR" sz="11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  <a:spcAft>
                <a:spcPts val="601"/>
              </a:spcAft>
              <a:tabLst>
                <a:tab pos="0" algn="l"/>
              </a:tabLst>
            </a:pPr>
            <a:endParaRPr lang="fr-FR" sz="11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  <a:spcAft>
                <a:spcPts val="601"/>
              </a:spcAft>
              <a:tabLst>
                <a:tab pos="0" algn="l"/>
              </a:tabLst>
            </a:pPr>
            <a:endParaRPr lang="fr-FR" sz="11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  <a:spcAft>
                <a:spcPts val="601"/>
              </a:spcAft>
              <a:tabLst>
                <a:tab pos="0" algn="l"/>
              </a:tabLst>
            </a:pPr>
            <a:endParaRPr lang="fr-FR" sz="11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  <a:spcAft>
                <a:spcPts val="601"/>
              </a:spcAft>
              <a:tabLst>
                <a:tab pos="0" algn="l"/>
              </a:tabLst>
            </a:pPr>
            <a:endParaRPr lang="fr-FR" sz="1100" b="0" strike="noStrike" spc="-1" dirty="0">
              <a:latin typeface="Arial"/>
            </a:endParaRPr>
          </a:p>
        </p:txBody>
      </p:sp>
      <p:sp>
        <p:nvSpPr>
          <p:cNvPr id="119" name="CustomShape 3"/>
          <p:cNvSpPr/>
          <p:nvPr/>
        </p:nvSpPr>
        <p:spPr>
          <a:xfrm>
            <a:off x="102600" y="1911600"/>
            <a:ext cx="27597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1II – Année 2022-2023</a:t>
            </a:r>
            <a:endParaRPr lang="fr-FR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581040" y="702000"/>
            <a:ext cx="11028960" cy="1013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fr-FR" sz="2800" b="0" strike="noStrike" cap="all" spc="-1">
                <a:solidFill>
                  <a:srgbClr val="FFFFFF"/>
                </a:solidFill>
                <a:latin typeface="Gill Sans MT"/>
                <a:ea typeface="DejaVu Sans"/>
              </a:rPr>
              <a:t>ORDRE DU JOUR</a:t>
            </a:r>
            <a:endParaRPr lang="fr-FR" sz="2800" b="0" strike="noStrike" spc="-1">
              <a:latin typeface="Arial"/>
            </a:endParaRPr>
          </a:p>
        </p:txBody>
      </p:sp>
      <p:sp>
        <p:nvSpPr>
          <p:cNvPr id="121" name="CustomShape 2"/>
          <p:cNvSpPr/>
          <p:nvPr/>
        </p:nvSpPr>
        <p:spPr>
          <a:xfrm>
            <a:off x="418680" y="2083320"/>
            <a:ext cx="11028960" cy="3677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fr-FR" sz="1400" b="1" strike="noStrike" spc="-1">
                <a:solidFill>
                  <a:srgbClr val="3D3D3D"/>
                </a:solidFill>
                <a:latin typeface="Arial"/>
                <a:ea typeface="DejaVu Sans"/>
              </a:rPr>
              <a:t>IV – Point sur parcours Sup (Stéphane)  – entre parenthèse campagne précédente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fr-FR" sz="1400" b="0" strike="noStrike" spc="-1">
              <a:latin typeface="Arial"/>
            </a:endParaRPr>
          </a:p>
          <a:p>
            <a:pPr marL="306000" indent="-305280">
              <a:lnSpc>
                <a:spcPct val="100000"/>
              </a:lnSpc>
              <a:buClr>
                <a:srgbClr val="8CB64A"/>
              </a:buClr>
              <a:buSzPct val="92000"/>
              <a:buFont typeface="Wingdings 2" charset="2"/>
              <a:buChar char=""/>
              <a:tabLst>
                <a:tab pos="0" algn="l"/>
              </a:tabLst>
            </a:pPr>
            <a:r>
              <a:rPr lang="fr-FR" sz="1400" b="1" strike="noStrike" spc="-1">
                <a:solidFill>
                  <a:srgbClr val="3D3D3D"/>
                </a:solidFill>
                <a:latin typeface="Arial"/>
                <a:ea typeface="DejaVu Sans"/>
              </a:rPr>
              <a:t>1187 (1166) dossiers examinés dont 281(309) bacs technos : </a:t>
            </a:r>
            <a:endParaRPr lang="fr-FR" sz="1400" b="0" strike="noStrike" spc="-1">
              <a:latin typeface="Arial"/>
            </a:endParaRPr>
          </a:p>
          <a:p>
            <a:pPr marL="630000" lvl="1" indent="-305280">
              <a:lnSpc>
                <a:spcPct val="100000"/>
              </a:lnSpc>
              <a:buClr>
                <a:srgbClr val="8CB64A"/>
              </a:buClr>
              <a:buSzPct val="92000"/>
              <a:buFont typeface="Wingdings 2" charset="2"/>
              <a:buChar char=""/>
              <a:tabLst>
                <a:tab pos="0" algn="l"/>
              </a:tabLst>
            </a:pPr>
            <a:r>
              <a:rPr lang="fr-FR" sz="1200" b="1" strike="noStrike" spc="-1">
                <a:solidFill>
                  <a:srgbClr val="3D3D3D"/>
                </a:solidFill>
                <a:latin typeface="Arial"/>
                <a:ea typeface="DejaVu Sans"/>
              </a:rPr>
              <a:t>978 (990) dossiers provenant du lycée</a:t>
            </a:r>
            <a:endParaRPr lang="fr-FR" sz="1200" b="0" strike="noStrike" spc="-1">
              <a:latin typeface="Arial"/>
            </a:endParaRPr>
          </a:p>
          <a:p>
            <a:pPr marL="630000" lvl="1" indent="-305280">
              <a:lnSpc>
                <a:spcPct val="100000"/>
              </a:lnSpc>
              <a:buClr>
                <a:srgbClr val="8CB64A"/>
              </a:buClr>
              <a:buSzPct val="92000"/>
              <a:buFont typeface="Wingdings 2" charset="2"/>
              <a:buChar char=""/>
              <a:tabLst>
                <a:tab pos="0" algn="l"/>
              </a:tabLst>
            </a:pPr>
            <a:r>
              <a:rPr lang="fr-FR" sz="1200" b="1" strike="noStrike" spc="-1">
                <a:solidFill>
                  <a:srgbClr val="3D3D3D"/>
                </a:solidFill>
                <a:latin typeface="Arial"/>
                <a:ea typeface="DejaVu Sans"/>
              </a:rPr>
              <a:t>209 (145) dossiers du supérieur</a:t>
            </a:r>
            <a:endParaRPr lang="fr-FR" sz="12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fr-FR" sz="1200" b="0" strike="noStrike" spc="-1">
              <a:latin typeface="Arial"/>
            </a:endParaRPr>
          </a:p>
          <a:p>
            <a:pPr marL="306000" indent="-305280">
              <a:lnSpc>
                <a:spcPct val="100000"/>
              </a:lnSpc>
              <a:buClr>
                <a:srgbClr val="8CB64A"/>
              </a:buClr>
              <a:buSzPct val="92000"/>
              <a:buFont typeface="Wingdings 2" charset="2"/>
              <a:buChar char=""/>
              <a:tabLst>
                <a:tab pos="0" algn="l"/>
              </a:tabLst>
            </a:pPr>
            <a:r>
              <a:rPr lang="fr-FR" sz="1400" b="1" strike="noStrike" spc="-1">
                <a:solidFill>
                  <a:srgbClr val="3D3D3D"/>
                </a:solidFill>
                <a:latin typeface="Arial"/>
                <a:ea typeface="DejaVu Sans"/>
              </a:rPr>
              <a:t>536 (575) dossiers Classés : </a:t>
            </a:r>
            <a:endParaRPr lang="fr-FR" sz="1400" b="0" strike="noStrike" spc="-1">
              <a:latin typeface="Arial"/>
            </a:endParaRPr>
          </a:p>
          <a:p>
            <a:pPr marL="630000" lvl="1" indent="-305280">
              <a:lnSpc>
                <a:spcPct val="100000"/>
              </a:lnSpc>
              <a:buClr>
                <a:srgbClr val="8CB64A"/>
              </a:buClr>
              <a:buSzPct val="92000"/>
              <a:buFont typeface="Wingdings 2" charset="2"/>
              <a:buChar char=""/>
              <a:tabLst>
                <a:tab pos="0" algn="l"/>
              </a:tabLst>
            </a:pPr>
            <a:r>
              <a:rPr lang="fr-FR" sz="1200" b="1" strike="noStrike" spc="-1">
                <a:solidFill>
                  <a:srgbClr val="3D3D3D"/>
                </a:solidFill>
                <a:latin typeface="Arial"/>
                <a:ea typeface="DejaVu Sans"/>
              </a:rPr>
              <a:t>350 (405) bacs généraux</a:t>
            </a:r>
            <a:endParaRPr lang="fr-FR" sz="1200" b="0" strike="noStrike" spc="-1">
              <a:latin typeface="Arial"/>
            </a:endParaRPr>
          </a:p>
          <a:p>
            <a:pPr marL="630000" lvl="1" indent="-305280">
              <a:lnSpc>
                <a:spcPct val="100000"/>
              </a:lnSpc>
              <a:buClr>
                <a:srgbClr val="8CB64A"/>
              </a:buClr>
              <a:buSzPct val="92000"/>
              <a:buFont typeface="Wingdings 2" charset="2"/>
              <a:buChar char=""/>
              <a:tabLst>
                <a:tab pos="0" algn="l"/>
              </a:tabLst>
            </a:pPr>
            <a:r>
              <a:rPr lang="fr-FR" sz="1200" b="1" strike="noStrike" spc="-1">
                <a:solidFill>
                  <a:srgbClr val="3D3D3D"/>
                </a:solidFill>
                <a:latin typeface="Arial"/>
                <a:ea typeface="DejaVu Sans"/>
              </a:rPr>
              <a:t>186 (170) bacs techos (60% des dossiers BT reçus) </a:t>
            </a:r>
            <a:r>
              <a:rPr lang="fr-FR" sz="1200" b="1" strike="noStrike" spc="-1">
                <a:solidFill>
                  <a:srgbClr val="3D3D3D"/>
                </a:solidFill>
                <a:latin typeface="Wingdings"/>
                <a:ea typeface="DejaVu Sans"/>
              </a:rPr>
              <a:t></a:t>
            </a:r>
            <a:r>
              <a:rPr lang="fr-FR" sz="1200" b="1" strike="noStrike" spc="-1">
                <a:solidFill>
                  <a:srgbClr val="3D3D3D"/>
                </a:solidFill>
                <a:latin typeface="Arial"/>
                <a:ea typeface="DejaVu Sans"/>
              </a:rPr>
              <a:t> Nous permet de rebasculer vers le recrutement des bacs généraux si la liste des BT est épuisée</a:t>
            </a:r>
            <a:endParaRPr lang="fr-FR" sz="12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fr-FR" sz="1200" b="0" strike="noStrike" spc="-1">
              <a:latin typeface="Arial"/>
            </a:endParaRPr>
          </a:p>
          <a:p>
            <a:pPr marL="306000" indent="-305280">
              <a:lnSpc>
                <a:spcPct val="100000"/>
              </a:lnSpc>
              <a:buClr>
                <a:srgbClr val="8CB64A"/>
              </a:buClr>
              <a:buSzPct val="92000"/>
              <a:buFont typeface="Wingdings 2" charset="2"/>
              <a:buChar char=""/>
              <a:tabLst>
                <a:tab pos="0" algn="l"/>
              </a:tabLst>
            </a:pPr>
            <a:r>
              <a:rPr lang="fr-FR" sz="1400" b="1" strike="noStrike" spc="-1">
                <a:solidFill>
                  <a:srgbClr val="3D3D3D"/>
                </a:solidFill>
                <a:latin typeface="Arial"/>
                <a:ea typeface="DejaVu Sans"/>
              </a:rPr>
              <a:t>Recrutement :</a:t>
            </a:r>
            <a:endParaRPr lang="fr-FR" sz="1400" b="0" strike="noStrike" spc="-1">
              <a:latin typeface="Arial"/>
            </a:endParaRPr>
          </a:p>
          <a:p>
            <a:pPr marL="630000" lvl="1" indent="-305280">
              <a:lnSpc>
                <a:spcPct val="100000"/>
              </a:lnSpc>
              <a:buClr>
                <a:srgbClr val="8CB64A"/>
              </a:buClr>
              <a:buSzPct val="92000"/>
              <a:buFont typeface="Wingdings 2" charset="2"/>
              <a:buChar char=""/>
              <a:tabLst>
                <a:tab pos="0" algn="l"/>
              </a:tabLst>
            </a:pPr>
            <a:r>
              <a:rPr lang="fr-FR" sz="1200" b="1" strike="noStrike" spc="-1">
                <a:solidFill>
                  <a:srgbClr val="3D3D3D"/>
                </a:solidFill>
                <a:latin typeface="Arial"/>
                <a:ea typeface="DejaVu Sans"/>
              </a:rPr>
              <a:t>50 % de Bacs technos </a:t>
            </a:r>
            <a:r>
              <a:rPr lang="fr-FR" sz="1200" b="1" strike="noStrike" spc="-1">
                <a:solidFill>
                  <a:srgbClr val="3D3D3D"/>
                </a:solidFill>
                <a:latin typeface="Wingdings"/>
                <a:ea typeface="DejaVu Sans"/>
              </a:rPr>
              <a:t></a:t>
            </a:r>
            <a:r>
              <a:rPr lang="fr-FR" sz="1200" b="1" strike="noStrike" spc="-1">
                <a:solidFill>
                  <a:srgbClr val="3D3D3D"/>
                </a:solidFill>
                <a:latin typeface="Arial"/>
                <a:ea typeface="DejaVu Sans"/>
              </a:rPr>
              <a:t>  41 places ont donc été ouvertes sur ParcoursSup.</a:t>
            </a:r>
            <a:endParaRPr lang="fr-FR" sz="12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fr-FR" sz="1200" b="0" strike="noStrike" spc="-1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fr-FR" sz="1200" b="0" strike="noStrike" spc="-1">
              <a:latin typeface="Arial"/>
            </a:endParaRPr>
          </a:p>
          <a:p>
            <a:pPr marL="306000" indent="-305280">
              <a:lnSpc>
                <a:spcPct val="100000"/>
              </a:lnSpc>
              <a:buClr>
                <a:srgbClr val="8CB64A"/>
              </a:buClr>
              <a:buSzPct val="92000"/>
              <a:buFont typeface="Wingdings 2" charset="2"/>
              <a:buChar char=""/>
              <a:tabLst>
                <a:tab pos="0" algn="l"/>
              </a:tabLst>
            </a:pPr>
            <a:r>
              <a:rPr lang="fr-FR" sz="1400" b="1" strike="noStrike" spc="-1">
                <a:solidFill>
                  <a:srgbClr val="3D3D3D"/>
                </a:solidFill>
                <a:latin typeface="Arial"/>
                <a:ea typeface="DejaVu Sans"/>
              </a:rPr>
              <a:t>Réponses aux candidats : le 02/06 sur Parcoursup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tabLst>
                <a:tab pos="0" algn="l"/>
              </a:tabLst>
            </a:pPr>
            <a:endParaRPr lang="fr-FR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581040" y="702000"/>
            <a:ext cx="11028960" cy="1013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fr-FR" sz="2800" b="0" strike="noStrike" cap="all" spc="-1">
                <a:solidFill>
                  <a:srgbClr val="FFFFFF"/>
                </a:solidFill>
                <a:latin typeface="Gill Sans MT"/>
                <a:ea typeface="DejaVu Sans"/>
              </a:rPr>
              <a:t>ORDRE DU JOUR</a:t>
            </a:r>
            <a:endParaRPr lang="fr-FR" sz="2800" b="0" strike="noStrike" spc="-1">
              <a:latin typeface="Arial"/>
            </a:endParaRPr>
          </a:p>
        </p:txBody>
      </p:sp>
      <p:sp>
        <p:nvSpPr>
          <p:cNvPr id="123" name="CustomShape 2"/>
          <p:cNvSpPr/>
          <p:nvPr/>
        </p:nvSpPr>
        <p:spPr>
          <a:xfrm>
            <a:off x="473400" y="2028240"/>
            <a:ext cx="11028960" cy="3677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306000" indent="-30528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Clr>
                <a:srgbClr val="8CB64A"/>
              </a:buClr>
              <a:buSzPct val="92000"/>
              <a:buFont typeface="Wingdings 2" charset="2"/>
              <a:buChar char=""/>
            </a:pPr>
            <a:r>
              <a:rPr lang="fr-FR" sz="1800" b="0" strike="noStrike" spc="-1">
                <a:solidFill>
                  <a:srgbClr val="3D3D3D"/>
                </a:solidFill>
                <a:latin typeface="Gill Sans MT"/>
                <a:ea typeface="DejaVu Sans"/>
              </a:rPr>
              <a:t>VI – Questions diverses</a:t>
            </a: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</a:pP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tabLst>
                <a:tab pos="0" algn="l"/>
              </a:tabLst>
            </a:pP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tabLst>
                <a:tab pos="0" algn="l"/>
              </a:tabLst>
            </a:pP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tabLst>
                <a:tab pos="0" algn="l"/>
              </a:tabLst>
            </a:pP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tabLst>
                <a:tab pos="0" algn="l"/>
              </a:tabLst>
            </a:pP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tabLst>
                <a:tab pos="0" algn="l"/>
              </a:tabLst>
            </a:pPr>
            <a:endParaRPr lang="fr-FR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581040" y="702000"/>
            <a:ext cx="11028960" cy="1013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" name="CustomShape 2"/>
          <p:cNvSpPr/>
          <p:nvPr/>
        </p:nvSpPr>
        <p:spPr>
          <a:xfrm>
            <a:off x="443160" y="1156680"/>
            <a:ext cx="11028960" cy="3677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tabLst>
                <a:tab pos="0" algn="l"/>
              </a:tabLst>
            </a:pPr>
            <a:r>
              <a:rPr lang="fr-FR" sz="1800" b="0" strike="noStrike" spc="-1">
                <a:solidFill>
                  <a:srgbClr val="3D3D3D"/>
                </a:solidFill>
                <a:latin typeface="Gill Sans MT"/>
                <a:ea typeface="DejaVu Sans"/>
              </a:rPr>
              <a:t>Présents :</a:t>
            </a: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tabLst>
                <a:tab pos="0" algn="l"/>
              </a:tabLst>
            </a:pPr>
            <a:r>
              <a:rPr lang="fr-FR" sz="1800" b="0" strike="noStrike" spc="-1">
                <a:solidFill>
                  <a:srgbClr val="3D3D3D"/>
                </a:solidFill>
                <a:latin typeface="Gill Sans MT"/>
                <a:ea typeface="DejaVu Sans"/>
              </a:rPr>
              <a:t>ALLAIN Gaëtan, ANNE Jean-François, BRUTUS Philippe, DELHOUMI Sylvian, DORBEC Paul, JEANPIERRE Laurent, JORT Fabienne, lugnier Gwendoline?  MEIGNEN Pierrick, Christelle PASSONI-CHEVALIER, PORCQ Eric, SECOUARD Stéphane, , ZIMMERMANN Albrecht, </a:t>
            </a:r>
            <a:endParaRPr lang="fr-FR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581040" y="702000"/>
            <a:ext cx="11028960" cy="1013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fr-FR" sz="2800" b="0" strike="noStrike" cap="all" spc="-1">
                <a:solidFill>
                  <a:srgbClr val="FFFFFF"/>
                </a:solidFill>
                <a:latin typeface="Gill Sans MT"/>
                <a:ea typeface="DejaVu Sans"/>
              </a:rPr>
              <a:t>ORDRE DU JOUR</a:t>
            </a:r>
            <a:endParaRPr lang="fr-FR" sz="2800" b="0" strike="noStrike" spc="-1"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581040" y="417240"/>
            <a:ext cx="11028960" cy="438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spcBef>
                <a:spcPts val="241"/>
              </a:spcBef>
              <a:spcAft>
                <a:spcPts val="601"/>
              </a:spcAft>
              <a:tabLst>
                <a:tab pos="0" algn="l"/>
              </a:tabLst>
            </a:pP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  <a:spcAft>
                <a:spcPts val="601"/>
              </a:spcAft>
              <a:tabLst>
                <a:tab pos="0" algn="l"/>
              </a:tabLst>
            </a:pP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  <a:spcAft>
                <a:spcPts val="601"/>
              </a:spcAft>
              <a:tabLst>
                <a:tab pos="0" algn="l"/>
              </a:tabLst>
            </a:pP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  <a:spcAft>
                <a:spcPts val="601"/>
              </a:spcAft>
              <a:tabLst>
                <a:tab pos="0" algn="l"/>
              </a:tabLst>
            </a:pP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  <a:spcAft>
                <a:spcPts val="601"/>
              </a:spcAft>
              <a:tabLst>
                <a:tab pos="0" algn="l"/>
              </a:tabLst>
            </a:pP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  <a:spcAft>
                <a:spcPts val="601"/>
              </a:spcAft>
              <a:tabLst>
                <a:tab pos="0" algn="l"/>
              </a:tabLst>
            </a:pP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  <a:spcAft>
                <a:spcPts val="601"/>
              </a:spcAft>
              <a:tabLst>
                <a:tab pos="0" algn="l"/>
              </a:tabLst>
            </a:pPr>
            <a:endParaRPr lang="fr-FR" sz="18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241"/>
              </a:spcBef>
              <a:spcAft>
                <a:spcPts val="601"/>
              </a:spcAft>
              <a:buClr>
                <a:srgbClr val="3D3D3D"/>
              </a:buClr>
              <a:buFont typeface="Wingdings" charset="2"/>
              <a:buChar char=""/>
              <a:tabLst>
                <a:tab pos="0" algn="l"/>
              </a:tabLst>
            </a:pPr>
            <a:r>
              <a:rPr lang="en-US" sz="1800" b="0" strike="noStrike" spc="-1">
                <a:solidFill>
                  <a:srgbClr val="3D3D3D"/>
                </a:solidFill>
                <a:latin typeface="Gill Sans MT"/>
                <a:ea typeface="DejaVu Sans"/>
              </a:rPr>
              <a:t>BILAN DES HEURES ANNEE 2021-2022</a:t>
            </a:r>
            <a:endParaRPr lang="fr-FR" sz="18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241"/>
              </a:spcBef>
              <a:spcAft>
                <a:spcPts val="601"/>
              </a:spcAft>
              <a:buClr>
                <a:srgbClr val="3D3D3D"/>
              </a:buClr>
              <a:buFont typeface="Wingdings" charset="2"/>
              <a:buChar char=""/>
              <a:tabLst>
                <a:tab pos="0" algn="l"/>
              </a:tabLst>
            </a:pPr>
            <a:r>
              <a:rPr lang="en-US" sz="1800" b="0" strike="noStrike" spc="-1">
                <a:solidFill>
                  <a:srgbClr val="3D3D3D"/>
                </a:solidFill>
                <a:latin typeface="Gill Sans MT"/>
                <a:ea typeface="DejaVu Sans"/>
              </a:rPr>
              <a:t>ORGANISATION RESSOURCES BUT2 BUT3</a:t>
            </a:r>
            <a:endParaRPr lang="fr-FR" sz="18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241"/>
              </a:spcBef>
              <a:spcAft>
                <a:spcPts val="601"/>
              </a:spcAft>
              <a:buClr>
                <a:srgbClr val="3D3D3D"/>
              </a:buClr>
              <a:buFont typeface="Wingdings" charset="2"/>
              <a:buChar char=""/>
              <a:tabLst>
                <a:tab pos="0" algn="l"/>
              </a:tabLst>
            </a:pPr>
            <a:r>
              <a:rPr lang="en-US" sz="1800" b="0" strike="noStrike" spc="-1">
                <a:solidFill>
                  <a:srgbClr val="3D3D3D"/>
                </a:solidFill>
                <a:latin typeface="Gill Sans MT"/>
                <a:ea typeface="DejaVu Sans"/>
              </a:rPr>
              <a:t>ORGANISATION SAE BUT1 ET SAE BUT2</a:t>
            </a:r>
            <a:endParaRPr lang="fr-FR" sz="18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241"/>
              </a:spcBef>
              <a:spcAft>
                <a:spcPts val="601"/>
              </a:spcAft>
              <a:buClr>
                <a:srgbClr val="3D3D3D"/>
              </a:buClr>
              <a:buFont typeface="Wingdings" charset="2"/>
              <a:buChar char=""/>
              <a:tabLst>
                <a:tab pos="0" algn="l"/>
              </a:tabLst>
            </a:pPr>
            <a:r>
              <a:rPr lang="en-US" sz="1800" b="0" strike="noStrike" spc="-1">
                <a:solidFill>
                  <a:srgbClr val="3D3D3D"/>
                </a:solidFill>
                <a:latin typeface="Gill Sans MT"/>
                <a:ea typeface="DejaVu Sans"/>
              </a:rPr>
              <a:t>BUDGET</a:t>
            </a:r>
            <a:endParaRPr lang="fr-FR" sz="18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241"/>
              </a:spcBef>
              <a:spcAft>
                <a:spcPts val="601"/>
              </a:spcAft>
              <a:buClr>
                <a:srgbClr val="3D3D3D"/>
              </a:buClr>
              <a:buFont typeface="Wingdings" charset="2"/>
              <a:buChar char=""/>
              <a:tabLst>
                <a:tab pos="0" algn="l"/>
              </a:tabLst>
            </a:pPr>
            <a:r>
              <a:rPr lang="en-US" sz="1800" b="0" strike="noStrike" spc="-1">
                <a:solidFill>
                  <a:srgbClr val="3D3D3D"/>
                </a:solidFill>
                <a:latin typeface="Gill Sans MT"/>
                <a:ea typeface="DejaVu Sans"/>
              </a:rPr>
              <a:t>PARCOURS SUP</a:t>
            </a:r>
            <a:endParaRPr lang="fr-FR" sz="18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241"/>
              </a:spcBef>
              <a:spcAft>
                <a:spcPts val="601"/>
              </a:spcAft>
              <a:buClr>
                <a:srgbClr val="3D3D3D"/>
              </a:buClr>
              <a:buFont typeface="Wingdings" charset="2"/>
              <a:buChar char=""/>
              <a:tabLst>
                <a:tab pos="0" algn="l"/>
              </a:tabLst>
            </a:pPr>
            <a:r>
              <a:rPr lang="en-US" sz="1800" b="0" strike="noStrike" spc="-1">
                <a:solidFill>
                  <a:srgbClr val="3D3D3D"/>
                </a:solidFill>
                <a:latin typeface="Gill Sans MT"/>
                <a:ea typeface="DejaVu Sans"/>
              </a:rPr>
              <a:t>TACHES ADMINSTRATIVES 2022-2023</a:t>
            </a:r>
            <a:endParaRPr lang="fr-FR" sz="18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241"/>
              </a:spcBef>
              <a:spcAft>
                <a:spcPts val="601"/>
              </a:spcAft>
              <a:buClr>
                <a:srgbClr val="3D3D3D"/>
              </a:buClr>
              <a:buFont typeface="Wingdings" charset="2"/>
              <a:buChar char=""/>
              <a:tabLst>
                <a:tab pos="0" algn="l"/>
              </a:tabLst>
            </a:pPr>
            <a:r>
              <a:rPr lang="en-US" sz="1800" b="0" strike="noStrike" spc="-1">
                <a:solidFill>
                  <a:srgbClr val="3D3D3D"/>
                </a:solidFill>
                <a:latin typeface="Gill Sans MT"/>
                <a:ea typeface="DejaVu Sans"/>
              </a:rPr>
              <a:t>QUESTIONS DIVERSES</a:t>
            </a: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  <a:spcAft>
                <a:spcPts val="601"/>
              </a:spcAft>
              <a:tabLst>
                <a:tab pos="0" algn="l"/>
              </a:tabLst>
            </a:pP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  <a:spcAft>
                <a:spcPts val="601"/>
              </a:spcAft>
              <a:tabLst>
                <a:tab pos="0" algn="l"/>
              </a:tabLst>
            </a:pPr>
            <a:endParaRPr lang="fr-FR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581040" y="702000"/>
            <a:ext cx="11028960" cy="1013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fr-FR" sz="2800" b="0" strike="noStrike" cap="all" spc="-1">
                <a:solidFill>
                  <a:srgbClr val="FFFFFF"/>
                </a:solidFill>
                <a:latin typeface="Gill Sans MT"/>
                <a:ea typeface="DejaVu Sans"/>
              </a:rPr>
              <a:t>BILAN HEURES ANNEE 2021-2022</a:t>
            </a:r>
            <a:endParaRPr lang="fr-FR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581040" y="702000"/>
            <a:ext cx="11028960" cy="1013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fr-FR" sz="2800" b="0" strike="noStrike" cap="all" spc="-1">
                <a:solidFill>
                  <a:srgbClr val="FFFFFF"/>
                </a:solidFill>
                <a:latin typeface="Gill Sans MT"/>
                <a:ea typeface="DejaVu Sans"/>
              </a:rPr>
              <a:t>VOLUME HORAIRE ressources but2 but3</a:t>
            </a:r>
            <a:endParaRPr lang="fr-FR" sz="2800" b="0" strike="noStrike" spc="-1">
              <a:latin typeface="Arial"/>
            </a:endParaRPr>
          </a:p>
        </p:txBody>
      </p:sp>
      <p:pic>
        <p:nvPicPr>
          <p:cNvPr id="92" name="Image 91"/>
          <p:cNvPicPr/>
          <p:nvPr/>
        </p:nvPicPr>
        <p:blipFill>
          <a:blip r:embed="rId2"/>
          <a:stretch/>
        </p:blipFill>
        <p:spPr>
          <a:xfrm>
            <a:off x="1765440" y="2031840"/>
            <a:ext cx="9613800" cy="47116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581040" y="702000"/>
            <a:ext cx="11028960" cy="1013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fr-FR" sz="2800" b="0" strike="noStrike" cap="all" spc="-1">
                <a:solidFill>
                  <a:srgbClr val="FFFFFF"/>
                </a:solidFill>
                <a:latin typeface="Gill Sans MT"/>
                <a:ea typeface="DejaVu Sans"/>
              </a:rPr>
              <a:t>VOLUME HORAIRE ressources but2 but3</a:t>
            </a:r>
            <a:endParaRPr lang="fr-FR" sz="2800" b="0" strike="noStrike" spc="-1">
              <a:latin typeface="Arial"/>
            </a:endParaRPr>
          </a:p>
        </p:txBody>
      </p:sp>
      <p:pic>
        <p:nvPicPr>
          <p:cNvPr id="94" name="Image 93"/>
          <p:cNvPicPr/>
          <p:nvPr/>
        </p:nvPicPr>
        <p:blipFill>
          <a:blip r:embed="rId2"/>
          <a:stretch/>
        </p:blipFill>
        <p:spPr>
          <a:xfrm>
            <a:off x="1752480" y="2057400"/>
            <a:ext cx="8458200" cy="4788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581040" y="702000"/>
            <a:ext cx="11028960" cy="1013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fr-FR" sz="2800" b="0" strike="noStrike" cap="all" spc="-1">
                <a:solidFill>
                  <a:srgbClr val="FFFFFF"/>
                </a:solidFill>
                <a:latin typeface="Gill Sans MT"/>
                <a:ea typeface="DejaVu Sans"/>
              </a:rPr>
              <a:t>ORGANISATION SAE</a:t>
            </a:r>
            <a:endParaRPr lang="fr-FR" sz="2800" b="0" strike="noStrike" spc="-1">
              <a:latin typeface="Arial"/>
            </a:endParaRPr>
          </a:p>
        </p:txBody>
      </p:sp>
      <p:graphicFrame>
        <p:nvGraphicFramePr>
          <p:cNvPr id="96" name="Table 2"/>
          <p:cNvGraphicFramePr/>
          <p:nvPr/>
        </p:nvGraphicFramePr>
        <p:xfrm>
          <a:off x="1042920" y="2077920"/>
          <a:ext cx="4856040" cy="2899560"/>
        </p:xfrm>
        <a:graphic>
          <a:graphicData uri="http://schemas.openxmlformats.org/drawingml/2006/table">
            <a:tbl>
              <a:tblPr/>
              <a:tblGrid>
                <a:gridCol w="658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1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8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9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5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Sae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Ressource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Note individuelle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Note Projet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Note Sae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4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</a:t>
                      </a:r>
                      <a:endParaRPr lang="fr-FR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R1  R2 R11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DEV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Saé Regroupées</a:t>
                      </a:r>
                      <a:endParaRPr lang="fr-FR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</a:t>
                      </a:r>
                      <a:endParaRPr lang="fr-FR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R1 R3 R6 R7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Dev et Maths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</a:t>
                      </a:r>
                      <a:endParaRPr lang="fr-FR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R3 R4 R10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Archi Anglais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4</a:t>
                      </a:r>
                      <a:endParaRPr lang="fr-FR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R5 R6 R9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BD 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Saé Regroupées</a:t>
                      </a:r>
                      <a:endParaRPr lang="fr-FR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5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5</a:t>
                      </a:r>
                      <a:endParaRPr lang="fr-FR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R11 R8 R2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Comm Ergo Eco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59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6</a:t>
                      </a:r>
                      <a:endParaRPr lang="fr-FR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R8 R2 R11 R10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Comm Dev Web Eco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97" name="Table 3"/>
          <p:cNvGraphicFramePr/>
          <p:nvPr/>
        </p:nvGraphicFramePr>
        <p:xfrm>
          <a:off x="1042920" y="4338720"/>
          <a:ext cx="4856040" cy="2950440"/>
        </p:xfrm>
        <a:graphic>
          <a:graphicData uri="http://schemas.openxmlformats.org/drawingml/2006/table">
            <a:tbl>
              <a:tblPr/>
              <a:tblGrid>
                <a:gridCol w="658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1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8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9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0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Sae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Ressource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Note individuelle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Note Projet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Note Sae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</a:t>
                      </a:r>
                      <a:endParaRPr lang="fr-FR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R1 R2 R3 R13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DEV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Saé Regroupées</a:t>
                      </a:r>
                      <a:endParaRPr lang="fr-FR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1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</a:t>
                      </a:r>
                      <a:endParaRPr lang="fr-FR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R1 R7 R8 R9 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Dev et Maths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</a:t>
                      </a:r>
                      <a:endParaRPr lang="fr-FR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R4 R5 R12 R13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Archi Anglais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0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4</a:t>
                      </a:r>
                      <a:endParaRPr lang="fr-FR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R6 R8 R10 R12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Saé Regroupées</a:t>
                      </a:r>
                      <a:endParaRPr lang="fr-FR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5</a:t>
                      </a:r>
                      <a:endParaRPr lang="fr-FR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R2 R3 R7 R10 R11 R12 R13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91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6</a:t>
                      </a:r>
                      <a:endParaRPr lang="fr-FR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0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R2 R11 R12 R13 R14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98" name="Table 4"/>
          <p:cNvGraphicFramePr/>
          <p:nvPr/>
        </p:nvGraphicFramePr>
        <p:xfrm>
          <a:off x="6858720" y="2246400"/>
          <a:ext cx="4215960" cy="666960"/>
        </p:xfrm>
        <a:graphic>
          <a:graphicData uri="http://schemas.openxmlformats.org/drawingml/2006/table">
            <a:tbl>
              <a:tblPr/>
              <a:tblGrid>
                <a:gridCol w="571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1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1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2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Sae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Ressource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Note individuelle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Note Projet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Note Sae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9" name="Table 5"/>
          <p:cNvGraphicFramePr/>
          <p:nvPr/>
        </p:nvGraphicFramePr>
        <p:xfrm>
          <a:off x="6858720" y="4338720"/>
          <a:ext cx="4215960" cy="655320"/>
        </p:xfrm>
        <a:graphic>
          <a:graphicData uri="http://schemas.openxmlformats.org/drawingml/2006/table">
            <a:tbl>
              <a:tblPr/>
              <a:tblGrid>
                <a:gridCol w="571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1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1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2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Sae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Ressource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Note individuelle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Note Projet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Note Sae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fr-FR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0" name="CustomShape 6"/>
          <p:cNvSpPr/>
          <p:nvPr/>
        </p:nvSpPr>
        <p:spPr>
          <a:xfrm>
            <a:off x="481680" y="2583360"/>
            <a:ext cx="56088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S1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101" name="CustomShape 7"/>
          <p:cNvSpPr/>
          <p:nvPr/>
        </p:nvSpPr>
        <p:spPr>
          <a:xfrm>
            <a:off x="481680" y="4471560"/>
            <a:ext cx="56088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S2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102" name="CustomShape 8"/>
          <p:cNvSpPr/>
          <p:nvPr/>
        </p:nvSpPr>
        <p:spPr>
          <a:xfrm>
            <a:off x="6297840" y="2347560"/>
            <a:ext cx="56088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S3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103" name="CustomShape 9"/>
          <p:cNvSpPr/>
          <p:nvPr/>
        </p:nvSpPr>
        <p:spPr>
          <a:xfrm>
            <a:off x="6224040" y="4338720"/>
            <a:ext cx="56088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S4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7462684" y="5427406"/>
            <a:ext cx="395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Chaque SAE doit avoir une partie collective et individuelle</a:t>
            </a:r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581040" y="702000"/>
            <a:ext cx="11028960" cy="1013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fr-FR" sz="2800" b="0" strike="noStrike" cap="all" spc="-1">
                <a:solidFill>
                  <a:srgbClr val="FFFFFF"/>
                </a:solidFill>
                <a:latin typeface="Gill Sans MT"/>
                <a:ea typeface="DejaVu Sans"/>
              </a:rPr>
              <a:t>Profil de poste PU27eme – CDD INFORMATIQUE</a:t>
            </a:r>
            <a:endParaRPr lang="fr-FR" sz="2800" b="0" strike="noStrike" spc="-1">
              <a:latin typeface="Arial"/>
            </a:endParaRPr>
          </a:p>
        </p:txBody>
      </p:sp>
      <p:sp>
        <p:nvSpPr>
          <p:cNvPr id="105" name="CustomShape 2"/>
          <p:cNvSpPr/>
          <p:nvPr/>
        </p:nvSpPr>
        <p:spPr>
          <a:xfrm>
            <a:off x="0" y="1557720"/>
            <a:ext cx="11028960" cy="476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spcBef>
                <a:spcPts val="241"/>
              </a:spcBef>
              <a:spcAft>
                <a:spcPts val="601"/>
              </a:spcAft>
              <a:tabLst>
                <a:tab pos="0" algn="l"/>
              </a:tabLst>
            </a:pP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  <a:spcAft>
                <a:spcPts val="601"/>
              </a:spcAft>
              <a:tabLst>
                <a:tab pos="0" algn="l"/>
              </a:tabLst>
            </a:pP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  <a:spcAft>
                <a:spcPts val="601"/>
              </a:spcAft>
              <a:tabLst>
                <a:tab pos="0" algn="l"/>
              </a:tabLst>
            </a:pP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  <a:spcAft>
                <a:spcPts val="601"/>
              </a:spcAft>
              <a:tabLst>
                <a:tab pos="0" algn="l"/>
              </a:tabLst>
            </a:pP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  <a:spcAft>
                <a:spcPts val="601"/>
              </a:spcAft>
              <a:tabLst>
                <a:tab pos="0" algn="l"/>
              </a:tabLst>
            </a:pP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  <a:spcAft>
                <a:spcPts val="601"/>
              </a:spcAft>
              <a:tabLst>
                <a:tab pos="0" algn="l"/>
              </a:tabLst>
            </a:pP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  <a:spcAft>
                <a:spcPts val="601"/>
              </a:spcAft>
              <a:tabLst>
                <a:tab pos="0" algn="l"/>
              </a:tabLst>
            </a:pP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  <a:spcAft>
                <a:spcPts val="601"/>
              </a:spcAft>
              <a:tabLst>
                <a:tab pos="0" algn="l"/>
              </a:tabLst>
            </a:pPr>
            <a:endParaRPr lang="fr-FR" sz="1800" b="0" strike="noStrike" spc="-1">
              <a:latin typeface="Arial"/>
            </a:endParaRPr>
          </a:p>
        </p:txBody>
      </p:sp>
      <p:sp>
        <p:nvSpPr>
          <p:cNvPr id="106" name="CustomShape 3"/>
          <p:cNvSpPr/>
          <p:nvPr/>
        </p:nvSpPr>
        <p:spPr>
          <a:xfrm>
            <a:off x="673920" y="2151720"/>
            <a:ext cx="18108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latin typeface="Arial"/>
            </a:endParaRPr>
          </a:p>
        </p:txBody>
      </p:sp>
      <p:pic>
        <p:nvPicPr>
          <p:cNvPr id="107" name="Image 1"/>
          <p:cNvPicPr/>
          <p:nvPr/>
        </p:nvPicPr>
        <p:blipFill>
          <a:blip r:embed="rId2"/>
          <a:stretch/>
        </p:blipFill>
        <p:spPr>
          <a:xfrm>
            <a:off x="961920" y="1991160"/>
            <a:ext cx="8034120" cy="4866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581040" y="702000"/>
            <a:ext cx="11028960" cy="1013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fr-FR" sz="2800" b="0" strike="noStrike" cap="all" spc="-1">
                <a:solidFill>
                  <a:srgbClr val="FFFFFF"/>
                </a:solidFill>
                <a:latin typeface="Gill Sans MT"/>
                <a:ea typeface="DejaVu Sans"/>
              </a:rPr>
              <a:t>ORDRE DU JOUR</a:t>
            </a:r>
            <a:endParaRPr lang="fr-FR" sz="2800" b="0" strike="noStrike" spc="-1">
              <a:latin typeface="Arial"/>
            </a:endParaRPr>
          </a:p>
        </p:txBody>
      </p:sp>
      <p:sp>
        <p:nvSpPr>
          <p:cNvPr id="109" name="CustomShape 2"/>
          <p:cNvSpPr/>
          <p:nvPr/>
        </p:nvSpPr>
        <p:spPr>
          <a:xfrm>
            <a:off x="74880" y="1911600"/>
            <a:ext cx="11028960" cy="438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06000" indent="-305280">
              <a:lnSpc>
                <a:spcPct val="100000"/>
              </a:lnSpc>
              <a:spcBef>
                <a:spcPts val="241"/>
              </a:spcBef>
              <a:spcAft>
                <a:spcPts val="601"/>
              </a:spcAft>
              <a:buClr>
                <a:srgbClr val="8CB64A"/>
              </a:buClr>
              <a:buSzPct val="92000"/>
              <a:buFont typeface="Wingdings 2" charset="2"/>
              <a:buChar char=""/>
            </a:pPr>
            <a:r>
              <a:rPr lang="fr-FR" sz="1200" b="0" strike="noStrike" spc="-1">
                <a:solidFill>
                  <a:srgbClr val="3D3D3D"/>
                </a:solidFill>
                <a:latin typeface="Arial"/>
                <a:ea typeface="DejaVu Sans"/>
              </a:rPr>
              <a:t>1 – Dépenses du département  (Fabienne)</a:t>
            </a:r>
            <a:endParaRPr lang="fr-FR" sz="1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  <a:spcAft>
                <a:spcPts val="601"/>
              </a:spcAft>
              <a:tabLst>
                <a:tab pos="0" algn="l"/>
              </a:tabLst>
            </a:pPr>
            <a:endParaRPr lang="fr-FR" sz="1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  <a:spcAft>
                <a:spcPts val="601"/>
              </a:spcAft>
              <a:tabLst>
                <a:tab pos="0" algn="l"/>
              </a:tabLst>
            </a:pPr>
            <a:endParaRPr lang="fr-FR" sz="1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  <a:spcAft>
                <a:spcPts val="601"/>
              </a:spcAft>
              <a:tabLst>
                <a:tab pos="0" algn="l"/>
              </a:tabLst>
            </a:pPr>
            <a:endParaRPr lang="fr-FR" sz="1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  <a:spcAft>
                <a:spcPts val="601"/>
              </a:spcAft>
              <a:tabLst>
                <a:tab pos="0" algn="l"/>
              </a:tabLst>
            </a:pPr>
            <a:endParaRPr lang="fr-FR" sz="1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  <a:spcAft>
                <a:spcPts val="601"/>
              </a:spcAft>
              <a:tabLst>
                <a:tab pos="0" algn="l"/>
              </a:tabLst>
            </a:pPr>
            <a:endParaRPr lang="fr-FR" sz="1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  <a:spcAft>
                <a:spcPts val="601"/>
              </a:spcAft>
              <a:tabLst>
                <a:tab pos="0" algn="l"/>
              </a:tabLst>
            </a:pPr>
            <a:endParaRPr lang="fr-FR" sz="1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  <a:spcAft>
                <a:spcPts val="601"/>
              </a:spcAft>
              <a:tabLst>
                <a:tab pos="0" algn="l"/>
              </a:tabLst>
            </a:pPr>
            <a:endParaRPr lang="fr-FR" sz="1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  <a:spcAft>
                <a:spcPts val="601"/>
              </a:spcAft>
              <a:tabLst>
                <a:tab pos="0" algn="l"/>
              </a:tabLst>
            </a:pPr>
            <a:endParaRPr lang="fr-FR" sz="1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41"/>
              </a:spcBef>
              <a:spcAft>
                <a:spcPts val="601"/>
              </a:spcAft>
              <a:tabLst>
                <a:tab pos="0" algn="l"/>
              </a:tabLst>
            </a:pPr>
            <a:endParaRPr lang="fr-FR" sz="1200" b="0" strike="noStrike" spc="-1">
              <a:latin typeface="Arial"/>
            </a:endParaRPr>
          </a:p>
        </p:txBody>
      </p:sp>
      <p:sp>
        <p:nvSpPr>
          <p:cNvPr id="110" name="CustomShape 3"/>
          <p:cNvSpPr/>
          <p:nvPr/>
        </p:nvSpPr>
        <p:spPr>
          <a:xfrm>
            <a:off x="197280" y="2019600"/>
            <a:ext cx="184392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1II – Dépenses</a:t>
            </a:r>
            <a:endParaRPr lang="fr-FR" sz="1800" b="0" strike="noStrike" spc="-1">
              <a:latin typeface="Arial"/>
            </a:endParaRPr>
          </a:p>
        </p:txBody>
      </p:sp>
      <p:graphicFrame>
        <p:nvGraphicFramePr>
          <p:cNvPr id="111" name="Table 4"/>
          <p:cNvGraphicFramePr/>
          <p:nvPr>
            <p:extLst>
              <p:ext uri="{D42A27DB-BD31-4B8C-83A1-F6EECF244321}">
                <p14:modId xmlns:p14="http://schemas.microsoft.com/office/powerpoint/2010/main" val="2420710980"/>
              </p:ext>
            </p:extLst>
          </p:nvPr>
        </p:nvGraphicFramePr>
        <p:xfrm>
          <a:off x="333720" y="2503440"/>
          <a:ext cx="11029680" cy="4084920"/>
        </p:xfrm>
        <a:graphic>
          <a:graphicData uri="http://schemas.openxmlformats.org/drawingml/2006/table">
            <a:tbl>
              <a:tblPr/>
              <a:tblGrid>
                <a:gridCol w="3851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8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5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8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24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6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Gill Sans MT"/>
                          <a:ea typeface="DejaVu Sans"/>
                        </a:rPr>
                        <a:t>Prévisions de recettes  2022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Gill Sans MT"/>
                          <a:ea typeface="DejaVu Sans"/>
                        </a:rPr>
                        <a:t>fonctionnement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Gill Sans MT"/>
                          <a:ea typeface="DejaVu Sans"/>
                        </a:rPr>
                        <a:t>investissement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Gill Sans MT"/>
                          <a:ea typeface="DejaVu Sans"/>
                        </a:rPr>
                        <a:t>à jour au 17/05/21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900" b="0" strike="noStrike" spc="-1">
                          <a:solidFill>
                            <a:srgbClr val="000000"/>
                          </a:solidFill>
                          <a:latin typeface="Gill Sans MT"/>
                          <a:ea typeface="DejaVu Sans"/>
                        </a:rPr>
                        <a:t>                                                                                              - € </a:t>
                      </a:r>
                      <a:endParaRPr lang="fr-FR" sz="9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Gill Sans MT"/>
                          <a:ea typeface="DejaVu Sans"/>
                        </a:rPr>
                        <a:t>    20 000,00 € 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Gill Sans MT"/>
                          <a:ea typeface="DejaVu Sans"/>
                        </a:rPr>
                        <a:t>        12564,86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08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Gill Sans MT"/>
                          <a:ea typeface="DejaVu Sans"/>
                        </a:rPr>
                        <a:t> 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08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Gill Sans MT"/>
                          <a:ea typeface="DejaVu Sans"/>
                        </a:rPr>
                        <a:t> 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Gill Sans MT"/>
                          <a:ea typeface="DejaVu Sans"/>
                        </a:rPr>
                        <a:t>fonctionnement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08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Gill Sans MT"/>
                          <a:ea typeface="DejaVu Sans"/>
                        </a:rPr>
                        <a:t>Recettes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Gill Sans MT"/>
                          <a:ea typeface="DejaVu Sans"/>
                        </a:rPr>
                        <a:t>        20 000,00 € 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08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Gill Sans MT"/>
                          <a:ea typeface="DejaVu Sans"/>
                        </a:rPr>
                        <a:t>dépenses effectives DUT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Gill Sans MT"/>
                          <a:ea typeface="DejaVu Sans"/>
                        </a:rPr>
                        <a:t>          5324,84€ 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08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Gill Sans MT"/>
                          <a:ea typeface="DejaVu Sans"/>
                        </a:rPr>
                        <a:t>solde au 25/05/22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Gill Sans MT"/>
                          <a:ea typeface="DejaVu Sans"/>
                        </a:rPr>
                        <a:t>14675,16€ 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08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Gill Sans MT"/>
                          <a:ea typeface="DejaVu Sans"/>
                        </a:rPr>
                        <a:t> 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Gill Sans MT"/>
                          <a:ea typeface="DejaVu Sans"/>
                        </a:rPr>
                        <a:t> 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Gill Sans MT"/>
                          <a:ea typeface="DejaVu Sans"/>
                        </a:rPr>
                        <a:t> 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08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000" b="0" strike="noStrike" spc="-1" dirty="0">
                          <a:solidFill>
                            <a:srgbClr val="000000"/>
                          </a:solidFill>
                          <a:latin typeface="Gill Sans MT"/>
                          <a:ea typeface="DejaVu Sans"/>
                        </a:rPr>
                        <a:t>Dépenses </a:t>
                      </a:r>
                      <a:r>
                        <a:rPr lang="fr-FR" sz="1000" b="0" strike="noStrike" spc="-1" dirty="0" smtClean="0">
                          <a:solidFill>
                            <a:srgbClr val="000000"/>
                          </a:solidFill>
                          <a:latin typeface="Gill Sans MT"/>
                          <a:ea typeface="DejaVu Sans"/>
                        </a:rPr>
                        <a:t>prévisionnelles  </a:t>
                      </a:r>
                      <a:r>
                        <a:rPr lang="fr-FR" sz="1000" b="0" strike="noStrike" spc="-1" dirty="0" err="1" smtClean="0">
                          <a:solidFill>
                            <a:srgbClr val="000000"/>
                          </a:solidFill>
                          <a:latin typeface="Gill Sans MT"/>
                          <a:ea typeface="DejaVu Sans"/>
                        </a:rPr>
                        <a:t>artotheque</a:t>
                      </a:r>
                      <a:r>
                        <a:rPr lang="fr-FR" sz="1000" b="0" strike="noStrike" spc="-1" dirty="0" smtClean="0">
                          <a:solidFill>
                            <a:srgbClr val="000000"/>
                          </a:solidFill>
                          <a:latin typeface="Gill Sans MT"/>
                          <a:ea typeface="DejaVu Sans"/>
                        </a:rPr>
                        <a:t> + SCODOC + </a:t>
                      </a:r>
                      <a:endParaRPr lang="fr-FR" sz="1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Gill Sans MT"/>
                          <a:ea typeface="DejaVu Sans"/>
                        </a:rPr>
                        <a:t>          4395,98 € 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Gill Sans MT"/>
                          <a:ea typeface="DejaVu Sans"/>
                        </a:rPr>
                        <a:t> 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4080">
                <a:tc gridSpan="2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000" b="0" strike="noStrike" spc="-1">
                          <a:solidFill>
                            <a:srgbClr val="000000"/>
                          </a:solidFill>
                          <a:latin typeface="Gill Sans MT"/>
                          <a:ea typeface="DejaVu Sans"/>
                        </a:rPr>
                        <a:t>10279,18</a:t>
                      </a:r>
                      <a:endParaRPr lang="fr-FR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120">
                <a:tc gridSpan="2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A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TM03457464[[fn=Dividende]]</Template>
  <TotalTime>2021</TotalTime>
  <Words>950</Words>
  <Application>Microsoft Office PowerPoint</Application>
  <PresentationFormat>Grand écran</PresentationFormat>
  <Paragraphs>328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13</vt:i4>
      </vt:variant>
    </vt:vector>
  </HeadingPairs>
  <TitlesOfParts>
    <vt:vector size="21" baseType="lpstr">
      <vt:lpstr>Arial</vt:lpstr>
      <vt:lpstr>DejaVu Sans</vt:lpstr>
      <vt:lpstr>Gill Sans MT</vt:lpstr>
      <vt:lpstr>Symbol</vt:lpstr>
      <vt:lpstr>Wingdings</vt:lpstr>
      <vt:lpstr>Wingdings 2</vt:lpstr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IUT DE CAEN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Réunion Equipe 15/01/21</dc:title>
  <dc:subject/>
  <dc:creator>Fabienne Jort</dc:creator>
  <dc:description/>
  <cp:lastModifiedBy>Fabienne Jort</cp:lastModifiedBy>
  <cp:revision>69</cp:revision>
  <dcterms:created xsi:type="dcterms:W3CDTF">2021-01-15T08:31:06Z</dcterms:created>
  <dcterms:modified xsi:type="dcterms:W3CDTF">2022-05-30T13:00:01Z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IUT DE CAEN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Grand écran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13</vt:i4>
  </property>
</Properties>
</file>